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56" r:id="rId2"/>
    <p:sldId id="376" r:id="rId3"/>
    <p:sldId id="384" r:id="rId4"/>
    <p:sldId id="375" r:id="rId5"/>
    <p:sldId id="385" r:id="rId6"/>
    <p:sldId id="389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1" r:id="rId16"/>
    <p:sldId id="323" r:id="rId17"/>
    <p:sldId id="391" r:id="rId18"/>
    <p:sldId id="324" r:id="rId19"/>
    <p:sldId id="334" r:id="rId20"/>
    <p:sldId id="392" r:id="rId21"/>
    <p:sldId id="328" r:id="rId22"/>
    <p:sldId id="329" r:id="rId23"/>
    <p:sldId id="327" r:id="rId24"/>
    <p:sldId id="326" r:id="rId25"/>
    <p:sldId id="336" r:id="rId26"/>
    <p:sldId id="393" r:id="rId27"/>
    <p:sldId id="394" r:id="rId28"/>
    <p:sldId id="395" r:id="rId29"/>
    <p:sldId id="398" r:id="rId30"/>
    <p:sldId id="330" r:id="rId31"/>
    <p:sldId id="331" r:id="rId32"/>
    <p:sldId id="332" r:id="rId33"/>
    <p:sldId id="377" r:id="rId34"/>
    <p:sldId id="390" r:id="rId35"/>
    <p:sldId id="340" r:id="rId36"/>
    <p:sldId id="341" r:id="rId37"/>
    <p:sldId id="342" r:id="rId38"/>
    <p:sldId id="343" r:id="rId39"/>
    <p:sldId id="379" r:id="rId40"/>
    <p:sldId id="380" r:id="rId41"/>
    <p:sldId id="381" r:id="rId42"/>
    <p:sldId id="382" r:id="rId43"/>
    <p:sldId id="344" r:id="rId44"/>
    <p:sldId id="383" r:id="rId45"/>
    <p:sldId id="345" r:id="rId46"/>
    <p:sldId id="346" r:id="rId47"/>
    <p:sldId id="347" r:id="rId48"/>
    <p:sldId id="348" r:id="rId49"/>
    <p:sldId id="349" r:id="rId50"/>
    <p:sldId id="378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8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3927559"/>
            <a:ext cx="1960238" cy="2777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2022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The sixth edition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568952" cy="1656184"/>
          </a:xfrm>
        </p:spPr>
        <p:txBody>
          <a:bodyPr/>
          <a:lstStyle/>
          <a:p>
            <a:r>
              <a:rPr lang="en-GB" altLang="en-US" dirty="0"/>
              <a:t>Chapter 3</a:t>
            </a:r>
          </a:p>
          <a:p>
            <a:r>
              <a:rPr lang="en-GB" altLang="en-US" dirty="0"/>
              <a:t>Product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Level of service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Service is a part of the product</a:t>
            </a:r>
          </a:p>
          <a:p>
            <a:r>
              <a:rPr lang="en-GB" altLang="en-US" sz="2800" dirty="0"/>
              <a:t>Service includes the human interface between the product and the consumer</a:t>
            </a:r>
          </a:p>
          <a:p>
            <a:r>
              <a:rPr lang="en-GB" altLang="en-US" sz="2800" dirty="0"/>
              <a:t>Human interaction delivers benefits to the customer</a:t>
            </a:r>
          </a:p>
          <a:p>
            <a:r>
              <a:rPr lang="en-GB" altLang="en-US" sz="2800" dirty="0"/>
              <a:t>Service needs to be designed into the product</a:t>
            </a:r>
          </a:p>
          <a:p>
            <a:r>
              <a:rPr lang="en-GB" altLang="en-US" sz="2800" dirty="0"/>
              <a:t>Service is a balance of conviviality and efficiency 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98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543800" cy="838200"/>
          </a:xfrm>
        </p:spPr>
        <p:txBody>
          <a:bodyPr/>
          <a:lstStyle/>
          <a:p>
            <a:r>
              <a:rPr lang="en-GB" altLang="en-US" dirty="0"/>
              <a:t>Service dimensions matrix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2020555"/>
            <a:ext cx="8430601" cy="42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Cleanliness and hygiene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Premises, equipment and staff</a:t>
            </a:r>
          </a:p>
          <a:p>
            <a:r>
              <a:rPr lang="en-GB" altLang="en-US" sz="2800" dirty="0"/>
              <a:t>Increased media focus </a:t>
            </a:r>
          </a:p>
          <a:p>
            <a:r>
              <a:rPr lang="en-GB" altLang="en-US" sz="2800" dirty="0"/>
              <a:t>Customers are now more aware </a:t>
            </a:r>
          </a:p>
          <a:p>
            <a:r>
              <a:rPr lang="en-GB" altLang="en-US" sz="2800" dirty="0"/>
              <a:t>Essential to ensure proper levels maintained at all times</a:t>
            </a:r>
          </a:p>
        </p:txBody>
      </p:sp>
    </p:spTree>
    <p:extLst>
      <p:ext uri="{BB962C8B-B14F-4D97-AF65-F5344CB8AC3E}">
        <p14:creationId xmlns:p14="http://schemas.microsoft.com/office/powerpoint/2010/main" val="37151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Price and value for money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8236024" cy="4407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Price relates to value, and is directly related to profitability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Prices should create a quality and value perception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Need to establish the price range: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of potential customers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in which the operator can provide the products </a:t>
            </a:r>
          </a:p>
        </p:txBody>
      </p:sp>
    </p:spTree>
    <p:extLst>
      <p:ext uri="{BB962C8B-B14F-4D97-AF65-F5344CB8AC3E}">
        <p14:creationId xmlns:p14="http://schemas.microsoft.com/office/powerpoint/2010/main" val="1014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Cost to a customer is not just the price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pitchFamily="18" charset="0"/>
              </a:rPr>
              <a:t>Cost also includes: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not being able to go somewhere else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transport costs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time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having to look and behave certain way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the efforts to each the money to pay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risk of disappointment</a:t>
            </a:r>
            <a:endParaRPr lang="en-GB" altLang="en-US" sz="2400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724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Value a p</a:t>
            </a:r>
            <a:r>
              <a:rPr lang="en-GB" altLang="en-US">
                <a:cs typeface="Times New Roman" pitchFamily="18" charset="0"/>
              </a:rPr>
              <a:t>ersonal judgement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cs typeface="Times New Roman" pitchFamily="18" charset="0"/>
            </a:endParaRPr>
          </a:p>
          <a:p>
            <a:r>
              <a:rPr lang="en-GB" altLang="en-US" sz="2800" b="1" dirty="0">
                <a:cs typeface="Times New Roman" pitchFamily="18" charset="0"/>
              </a:rPr>
              <a:t>Good value</a:t>
            </a:r>
            <a:r>
              <a:rPr lang="en-GB" altLang="en-US" sz="2800" dirty="0">
                <a:cs typeface="Times New Roman" pitchFamily="18" charset="0"/>
              </a:rPr>
              <a:t> is where the </a:t>
            </a:r>
            <a:r>
              <a:rPr lang="en-GB" altLang="en-US" sz="2800" b="1" dirty="0">
                <a:cs typeface="Times New Roman" pitchFamily="18" charset="0"/>
              </a:rPr>
              <a:t>worth</a:t>
            </a:r>
            <a:r>
              <a:rPr lang="en-GB" altLang="en-US" sz="2800" dirty="0">
                <a:cs typeface="Times New Roman" pitchFamily="18" charset="0"/>
              </a:rPr>
              <a:t> is perceived as greater than the </a:t>
            </a:r>
            <a:r>
              <a:rPr lang="en-GB" altLang="en-US" sz="2800" b="1" dirty="0">
                <a:cs typeface="Times New Roman" pitchFamily="18" charset="0"/>
              </a:rPr>
              <a:t>costs</a:t>
            </a:r>
          </a:p>
          <a:p>
            <a:endParaRPr lang="en-GB" altLang="en-US" sz="2800" dirty="0">
              <a:cs typeface="Times New Roman" pitchFamily="18" charset="0"/>
            </a:endParaRPr>
          </a:p>
          <a:p>
            <a:r>
              <a:rPr lang="en-GB" altLang="en-US" sz="2800" b="1" dirty="0">
                <a:cs typeface="Times New Roman" pitchFamily="18" charset="0"/>
              </a:rPr>
              <a:t>Poor value</a:t>
            </a:r>
            <a:r>
              <a:rPr lang="en-GB" altLang="en-US" sz="2800" dirty="0">
                <a:cs typeface="Times New Roman" pitchFamily="18" charset="0"/>
              </a:rPr>
              <a:t> is where the </a:t>
            </a:r>
            <a:r>
              <a:rPr lang="en-GB" altLang="en-US" sz="2800" b="1" dirty="0">
                <a:cs typeface="Times New Roman" pitchFamily="18" charset="0"/>
              </a:rPr>
              <a:t>costs</a:t>
            </a:r>
            <a:r>
              <a:rPr lang="en-GB" altLang="en-US" sz="2800" dirty="0">
                <a:cs typeface="Times New Roman" pitchFamily="18" charset="0"/>
              </a:rPr>
              <a:t> are perceived as greater than the </a:t>
            </a:r>
            <a:r>
              <a:rPr lang="en-GB" altLang="en-US" sz="2800" b="1" dirty="0">
                <a:cs typeface="Times New Roman" pitchFamily="18" charset="0"/>
              </a:rPr>
              <a:t>worth</a:t>
            </a:r>
          </a:p>
          <a:p>
            <a:pPr>
              <a:buFont typeface="Wingdings" pitchFamily="2" charset="2"/>
              <a:buNone/>
            </a:pPr>
            <a:endParaRPr lang="en-GB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Various pricing methods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3" y="2060848"/>
            <a:ext cx="7614741" cy="4114800"/>
          </a:xfrm>
        </p:spPr>
        <p:txBody>
          <a:bodyPr/>
          <a:lstStyle/>
          <a:p>
            <a:r>
              <a:rPr lang="en-GB" altLang="en-US" sz="2800" dirty="0"/>
              <a:t>Cost plus</a:t>
            </a:r>
          </a:p>
          <a:p>
            <a:r>
              <a:rPr lang="en-GB" altLang="en-US" sz="2800" dirty="0"/>
              <a:t>Prime costing methods</a:t>
            </a:r>
          </a:p>
          <a:p>
            <a:r>
              <a:rPr lang="en-GB" altLang="en-US" sz="2800" dirty="0"/>
              <a:t>Backward pricing</a:t>
            </a:r>
          </a:p>
          <a:p>
            <a:r>
              <a:rPr lang="en-GB" altLang="en-US" sz="2800" dirty="0"/>
              <a:t>Rate of return</a:t>
            </a:r>
          </a:p>
          <a:p>
            <a:r>
              <a:rPr lang="en-GB" altLang="en-US" sz="2800" dirty="0"/>
              <a:t>Profit-per-customer</a:t>
            </a:r>
          </a:p>
          <a:p>
            <a:r>
              <a:rPr lang="en-GB" altLang="en-US" sz="2800" dirty="0"/>
              <a:t>Elasticity of demand</a:t>
            </a:r>
          </a:p>
          <a:p>
            <a:r>
              <a:rPr lang="en-GB" altLang="en-US" sz="2800" dirty="0"/>
              <a:t>Competition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903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B086-EA26-E2D0-AD06-C1538B35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Pricing objectives might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EBDB-7F41-886A-C67D-2A8D8B38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988840"/>
            <a:ext cx="6998419" cy="4114800"/>
          </a:xfrm>
        </p:spPr>
        <p:txBody>
          <a:bodyPr/>
          <a:lstStyle/>
          <a:p>
            <a:r>
              <a:rPr lang="en-US" sz="2800" dirty="0"/>
              <a:t>Sales volume maximization</a:t>
            </a:r>
          </a:p>
          <a:p>
            <a:r>
              <a:rPr lang="en-US" sz="2800" dirty="0"/>
              <a:t>Market share gain</a:t>
            </a:r>
          </a:p>
          <a:p>
            <a:r>
              <a:rPr lang="en-US" sz="2800" dirty="0"/>
              <a:t>Profit maximization</a:t>
            </a:r>
          </a:p>
          <a:p>
            <a:r>
              <a:rPr lang="en-US" sz="2800" dirty="0"/>
              <a:t>Market penetration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584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Atmosphere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8199512" cy="44119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Created through the combination of factors such as: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Design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Décor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Lighting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Heating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Furnishings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Acoustics and noise levels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Other customers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The staff and the attitude of the staff</a:t>
            </a:r>
          </a:p>
        </p:txBody>
      </p:sp>
    </p:spTree>
    <p:extLst>
      <p:ext uri="{BB962C8B-B14F-4D97-AF65-F5344CB8AC3E}">
        <p14:creationId xmlns:p14="http://schemas.microsoft.com/office/powerpoint/2010/main" val="315832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term ‘quality’ is currently used in a variety of ways to mean a variety of things</a:t>
            </a:r>
          </a:p>
          <a:p>
            <a:r>
              <a:rPr lang="en-US" sz="2800" dirty="0"/>
              <a:t>The term ‘quality’ used here, is based on British Standard Quality Award BS EN ISO 9001</a:t>
            </a:r>
          </a:p>
          <a:p>
            <a:pPr lvl="1"/>
            <a:r>
              <a:rPr lang="en-US" sz="2400" dirty="0"/>
              <a:t>‘in the fitness for purpose and safe in use sense: is the service provided or product designed and constructed to satisfy the customer’s needs’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2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F927-C39C-1930-FF11-51BFED19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food service operations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B242-5457-31C5-9E5F-673AA22D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Useful to consider specific aspects of the food service operations that are to be managed</a:t>
            </a:r>
          </a:p>
          <a:p>
            <a:r>
              <a:rPr lang="en-US" sz="2800" dirty="0"/>
              <a:t>These are:</a:t>
            </a:r>
          </a:p>
          <a:p>
            <a:pPr lvl="1"/>
            <a:r>
              <a:rPr lang="en-US" sz="2400" dirty="0"/>
              <a:t>Technical and service standards</a:t>
            </a:r>
          </a:p>
          <a:p>
            <a:pPr lvl="1"/>
            <a:r>
              <a:rPr lang="en-US" sz="2400" dirty="0"/>
              <a:t>Customer service and resource productivity</a:t>
            </a:r>
          </a:p>
          <a:p>
            <a:pPr lvl="1"/>
            <a:r>
              <a:rPr lang="en-US" sz="2400" dirty="0"/>
              <a:t>The nature of service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897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280920" cy="1143000"/>
          </a:xfrm>
        </p:spPr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Level of service : Standards of service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pitchFamily="18" charset="0"/>
              </a:rPr>
              <a:t>Level of service 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very limited to complex with high levels of personal attention</a:t>
            </a:r>
          </a:p>
          <a:p>
            <a:pPr lvl="1"/>
            <a:endParaRPr lang="en-GB" altLang="en-US" sz="2400" dirty="0">
              <a:cs typeface="Times New Roman" pitchFamily="18" charset="0"/>
            </a:endParaRPr>
          </a:p>
          <a:p>
            <a:r>
              <a:rPr lang="en-GB" altLang="en-US" sz="2800" dirty="0">
                <a:cs typeface="Times New Roman" pitchFamily="18" charset="0"/>
              </a:rPr>
              <a:t>Standards of service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measure of how well the operation deliverers the service level it is offering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9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Level of customer service</a:t>
            </a:r>
            <a:endParaRPr lang="en-GB" alt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pitchFamily="18" charset="0"/>
              </a:rPr>
              <a:t>Written statements of both: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Technical specification</a:t>
            </a:r>
          </a:p>
          <a:p>
            <a:pPr lvl="3"/>
            <a:r>
              <a:rPr lang="en-GB" altLang="en-US" sz="1800" dirty="0">
                <a:cs typeface="Times New Roman" pitchFamily="18" charset="0"/>
              </a:rPr>
              <a:t>physical characteristics of the products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Service specification</a:t>
            </a:r>
          </a:p>
          <a:p>
            <a:pPr lvl="3"/>
            <a:r>
              <a:rPr lang="en-GB" altLang="en-US" sz="1800" dirty="0">
                <a:cs typeface="Times New Roman" pitchFamily="18" charset="0"/>
              </a:rPr>
              <a:t>procedures and the way they are carried out</a:t>
            </a:r>
            <a:r>
              <a:rPr lang="en-GB" altLang="en-US" dirty="0">
                <a:cs typeface="Times New Roman" pitchFamily="18" charset="0"/>
              </a:rPr>
              <a:t> </a:t>
            </a:r>
          </a:p>
          <a:p>
            <a:r>
              <a:rPr lang="en-GB" altLang="en-US" sz="2800" dirty="0">
                <a:cs typeface="Times New Roman" pitchFamily="18" charset="0"/>
              </a:rPr>
              <a:t>Often called the ‘customer service specification’</a:t>
            </a:r>
          </a:p>
          <a:p>
            <a:r>
              <a:rPr lang="en-GB" altLang="en-US" sz="2800" dirty="0">
                <a:cs typeface="Times New Roman" pitchFamily="18" charset="0"/>
              </a:rPr>
              <a:t>Need for balance between maintaining customer service and resource productivity</a:t>
            </a:r>
          </a:p>
        </p:txBody>
      </p:sp>
    </p:spTree>
    <p:extLst>
      <p:ext uri="{BB962C8B-B14F-4D97-AF65-F5344CB8AC3E}">
        <p14:creationId xmlns:p14="http://schemas.microsoft.com/office/powerpoint/2010/main" val="40301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itchFamily="18" charset="0"/>
              </a:rPr>
              <a:t>Providing customer service</a:t>
            </a:r>
            <a:r>
              <a:rPr lang="en-GB" altLang="en-US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altLang="en-US" sz="2800" dirty="0">
                <a:cs typeface="Times New Roman" pitchFamily="18" charset="0"/>
              </a:rPr>
              <a:t>A combination of five characteristics:</a:t>
            </a:r>
          </a:p>
          <a:p>
            <a:pPr marL="1371600" lvl="2" indent="-457200"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Service level</a:t>
            </a:r>
          </a:p>
          <a:p>
            <a:pPr marL="1371600" lvl="2" indent="-457200"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Service availability</a:t>
            </a:r>
          </a:p>
          <a:p>
            <a:pPr marL="1371600" lvl="2" indent="-457200"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Level of standards</a:t>
            </a:r>
          </a:p>
          <a:p>
            <a:pPr marL="1371600" lvl="2" indent="-457200"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Service reliability</a:t>
            </a:r>
          </a:p>
          <a:p>
            <a:pPr marL="1371600" lvl="2" indent="-457200"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Service flexibility</a:t>
            </a:r>
          </a:p>
          <a:p>
            <a:pPr marL="609600" indent="-609600"/>
            <a:r>
              <a:rPr lang="en-GB" altLang="en-US" sz="2800" dirty="0">
                <a:cs typeface="Times New Roman" pitchFamily="18" charset="0"/>
              </a:rPr>
              <a:t>The ‘customer service specification’ must take these into account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72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712968" cy="1143000"/>
          </a:xfrm>
        </p:spPr>
        <p:txBody>
          <a:bodyPr/>
          <a:lstStyle/>
          <a:p>
            <a:r>
              <a:rPr lang="en-GB" altLang="en-US" dirty="0"/>
              <a:t>Customer service/resource productivity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052386" cy="29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Nature of service</a:t>
            </a:r>
            <a:endParaRPr lang="en-GB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Providing service is not just about doing the job</a:t>
            </a:r>
          </a:p>
          <a:p>
            <a:r>
              <a:rPr lang="en-GB" sz="2800" dirty="0"/>
              <a:t>Need for emotional value to be added</a:t>
            </a:r>
          </a:p>
          <a:p>
            <a:r>
              <a:rPr lang="en-GB" sz="2800" dirty="0"/>
              <a:t>Has to be done with the right:</a:t>
            </a:r>
          </a:p>
          <a:p>
            <a:pPr lvl="1"/>
            <a:r>
              <a:rPr lang="en-GB" sz="2400" dirty="0"/>
              <a:t>attitude</a:t>
            </a:r>
          </a:p>
          <a:p>
            <a:pPr lvl="1"/>
            <a:r>
              <a:rPr lang="en-GB" sz="2400" dirty="0"/>
              <a:t>degree of sincerity</a:t>
            </a:r>
          </a:p>
          <a:p>
            <a:pPr lvl="1"/>
            <a:r>
              <a:rPr lang="en-GB" sz="2400" dirty="0"/>
              <a:t>amount of concern for the customers</a:t>
            </a:r>
          </a:p>
        </p:txBody>
      </p:sp>
    </p:spTree>
    <p:extLst>
      <p:ext uri="{BB962C8B-B14F-4D97-AF65-F5344CB8AC3E}">
        <p14:creationId xmlns:p14="http://schemas.microsoft.com/office/powerpoint/2010/main" val="20224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84DD-E11E-6385-F649-EF8D6363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British Standard EN ISO 9001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2D2B-5DD2-19E6-BAF2-3D4A8BE4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Identifies the systems, procedures and criteria that ensure that a product or service meets a customer’s requirements</a:t>
            </a:r>
          </a:p>
          <a:p>
            <a:endParaRPr lang="en-US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502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7799-A5E2-0A5D-FFFB-92922BB1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1143000"/>
          </a:xfrm>
        </p:spPr>
        <p:txBody>
          <a:bodyPr/>
          <a:lstStyle/>
          <a:p>
            <a:r>
              <a:rPr lang="en-US" dirty="0"/>
              <a:t>European Foundation for Quality (EFQM) </a:t>
            </a:r>
            <a:endParaRPr lang="en-GB" dirty="0"/>
          </a:p>
        </p:txBody>
      </p:sp>
      <p:pic>
        <p:nvPicPr>
          <p:cNvPr id="4" name="Picture 3" descr="Table">
            <a:extLst>
              <a:ext uri="{FF2B5EF4-FFF2-40B4-BE49-F238E27FC236}">
                <a16:creationId xmlns:a16="http://schemas.microsoft.com/office/drawing/2014/main" id="{D26109F6-281A-75F5-19BE-C4AC31F3C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1916832"/>
            <a:ext cx="9144000" cy="46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0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DB2B-39AA-11C9-010C-B48BAE3D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Hospitality Assured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0FFA8-BB2F-790C-8651-A238B087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36" y="1844824"/>
            <a:ext cx="7772400" cy="4114800"/>
          </a:xfrm>
        </p:spPr>
        <p:txBody>
          <a:bodyPr/>
          <a:lstStyle/>
          <a:p>
            <a:r>
              <a:rPr lang="en-GB" sz="2800" dirty="0"/>
              <a:t>Many quality assessment processes do not include some external measure of the customers’ satisfaction</a:t>
            </a:r>
          </a:p>
          <a:p>
            <a:r>
              <a:rPr lang="en-GB" sz="2800" dirty="0"/>
              <a:t>For the hospitality industry, there is an accreditation programme that does take into account a measure of the reality of customer service</a:t>
            </a:r>
          </a:p>
          <a:p>
            <a:r>
              <a:rPr lang="en-GB" sz="2800" dirty="0"/>
              <a:t>This programme is Hospitality Assured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299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98AE-BE1F-B406-7414-07087140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an integrated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4564-F4A9-B0FE-3C44-77EB3D0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7772400" cy="4392488"/>
          </a:xfrm>
        </p:spPr>
        <p:txBody>
          <a:bodyPr/>
          <a:lstStyle/>
          <a:p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Taking account of: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various approaches to quality management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place of standards within it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scope for developing a relationship between the organisation and the customer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various ideas can be brought together to develop an integrated approach to service quality management as a six-stage process </a:t>
            </a:r>
          </a:p>
          <a:p>
            <a:pPr marL="0" indent="0">
              <a:buNone/>
            </a:pP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solidFill>
                <a:srgbClr val="221E1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3D17-7935-4C8D-B06A-E973A7D1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3 covers: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696C-B9A9-461E-BDD7-AD8DAE12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food and beverage product</a:t>
            </a:r>
          </a:p>
          <a:p>
            <a:r>
              <a:rPr lang="en-GB" sz="2400" dirty="0"/>
              <a:t>Quality in the management of food and beverage operations</a:t>
            </a:r>
          </a:p>
          <a:p>
            <a:r>
              <a:rPr lang="en-GB" sz="2400" dirty="0"/>
              <a:t>Creating the consumer–product relationship:</a:t>
            </a:r>
          </a:p>
          <a:p>
            <a:pPr lvl="1"/>
            <a:r>
              <a:rPr lang="en-GB" sz="2000" dirty="0"/>
              <a:t>Determining promotional channels </a:t>
            </a:r>
          </a:p>
          <a:p>
            <a:pPr lvl="1"/>
            <a:r>
              <a:rPr lang="en-GB" sz="2000" dirty="0"/>
              <a:t>Estimating profitability </a:t>
            </a:r>
          </a:p>
          <a:p>
            <a:pPr lvl="1"/>
            <a:r>
              <a:rPr lang="en-GB" sz="2000" dirty="0"/>
              <a:t>Planning product launch </a:t>
            </a:r>
          </a:p>
          <a:p>
            <a:pPr lvl="1"/>
            <a:r>
              <a:rPr lang="en-GB" sz="2000" dirty="0"/>
              <a:t>Offering product and appraising performance </a:t>
            </a:r>
          </a:p>
          <a:p>
            <a:r>
              <a:rPr lang="en-GB" sz="2400" dirty="0"/>
              <a:t> Sales promotion</a:t>
            </a:r>
          </a:p>
          <a:p>
            <a:r>
              <a:rPr lang="en-GB" sz="2400" dirty="0"/>
              <a:t>The consumer–product relationship as a dynamic process</a:t>
            </a:r>
          </a:p>
        </p:txBody>
      </p:sp>
    </p:spTree>
    <p:extLst>
      <p:ext uri="{BB962C8B-B14F-4D97-AF65-F5344CB8AC3E}">
        <p14:creationId xmlns:p14="http://schemas.microsoft.com/office/powerpoint/2010/main" val="3916750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Service Quality Management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844823"/>
            <a:ext cx="6074087" cy="48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7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Consumer product relationship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pitchFamily="18" charset="0"/>
              </a:rPr>
              <a:t>Final stages of development: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Determine promotional channels</a:t>
            </a:r>
            <a:r>
              <a:rPr lang="en-GB" altLang="en-US" sz="2400" b="1" dirty="0">
                <a:solidFill>
                  <a:srgbClr val="221E1F"/>
                </a:solidFill>
                <a:cs typeface="Times New Roman" pitchFamily="18" charset="0"/>
              </a:rPr>
              <a:t> </a:t>
            </a:r>
            <a:endParaRPr lang="en-GB" altLang="en-US" sz="2400" dirty="0">
              <a:cs typeface="Times New Roman" pitchFamily="18" charset="0"/>
            </a:endParaRPr>
          </a:p>
          <a:p>
            <a:pPr lvl="1"/>
            <a:r>
              <a:rPr lang="en-GB" altLang="en-US" sz="2400" dirty="0">
                <a:cs typeface="Times New Roman" pitchFamily="18" charset="0"/>
              </a:rPr>
              <a:t>Estimate profitability</a:t>
            </a:r>
            <a:r>
              <a:rPr lang="en-GB" altLang="en-US" sz="2400" b="1" dirty="0">
                <a:solidFill>
                  <a:srgbClr val="221E1F"/>
                </a:solidFill>
                <a:cs typeface="Times New Roman" pitchFamily="18" charset="0"/>
              </a:rPr>
              <a:t> </a:t>
            </a:r>
            <a:endParaRPr lang="en-GB" altLang="en-US" sz="2400" dirty="0">
              <a:cs typeface="Times New Roman" pitchFamily="18" charset="0"/>
            </a:endParaRPr>
          </a:p>
          <a:p>
            <a:pPr lvl="1"/>
            <a:r>
              <a:rPr lang="en-GB" altLang="en-US" sz="2400" dirty="0">
                <a:cs typeface="Times New Roman" pitchFamily="18" charset="0"/>
              </a:rPr>
              <a:t>Plan product launch</a:t>
            </a:r>
            <a:r>
              <a:rPr lang="en-GB" altLang="en-US" sz="2400" b="1" dirty="0">
                <a:solidFill>
                  <a:srgbClr val="221E1F"/>
                </a:solidFill>
                <a:cs typeface="Times New Roman" pitchFamily="18" charset="0"/>
              </a:rPr>
              <a:t> </a:t>
            </a:r>
            <a:endParaRPr lang="en-GB" altLang="en-US" sz="2400" dirty="0">
              <a:cs typeface="Times New Roman" pitchFamily="18" charset="0"/>
            </a:endParaRPr>
          </a:p>
          <a:p>
            <a:pPr lvl="1"/>
            <a:r>
              <a:rPr lang="en-GB" altLang="en-US" sz="2400" dirty="0">
                <a:cs typeface="Times New Roman" pitchFamily="18" charset="0"/>
              </a:rPr>
              <a:t>Offer product and appraise performance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249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Possible message and media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348880"/>
            <a:ext cx="85622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04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3AD8-306E-4821-90FE-079E7046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DDE2-0DB4-4CD6-B2BE-287707D58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An organisation’s website is often the first stop for consumers</a:t>
            </a:r>
          </a:p>
          <a:p>
            <a:r>
              <a:rPr lang="en-GB" sz="2800" dirty="0"/>
              <a:t>Operators need to ensure that their websites are:</a:t>
            </a:r>
          </a:p>
          <a:p>
            <a:pPr lvl="1"/>
            <a:r>
              <a:rPr lang="en-GB" sz="2400" dirty="0"/>
              <a:t>Easy to use</a:t>
            </a:r>
          </a:p>
          <a:p>
            <a:pPr lvl="1"/>
            <a:r>
              <a:rPr lang="en-GB" sz="2400" dirty="0"/>
              <a:t>Intuitive</a:t>
            </a:r>
          </a:p>
          <a:p>
            <a:pPr lvl="1"/>
            <a:r>
              <a:rPr lang="en-GB" sz="2400" dirty="0"/>
              <a:t>Presentable</a:t>
            </a:r>
          </a:p>
          <a:p>
            <a:pPr lvl="1"/>
            <a:r>
              <a:rPr lang="en-GB" sz="2400" dirty="0"/>
              <a:t>Communicative</a:t>
            </a:r>
          </a:p>
          <a:p>
            <a:pPr lvl="1"/>
            <a:r>
              <a:rPr lang="en-GB" sz="2400" dirty="0"/>
              <a:t>Current</a:t>
            </a:r>
          </a:p>
          <a:p>
            <a:pPr lvl="1"/>
            <a:r>
              <a:rPr lang="en-GB" sz="2400" dirty="0"/>
              <a:t>An honest reflec­tion of what is offered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0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8C8B-DAFE-42D6-8AC6-EC0DC236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Websites are also platforms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6D76-795B-41EA-A021-161C10AD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Stay contact with customers through blogs and comments</a:t>
            </a:r>
          </a:p>
          <a:p>
            <a:r>
              <a:rPr lang="en-GB" sz="2800" dirty="0"/>
              <a:t>Receive reservations</a:t>
            </a:r>
          </a:p>
          <a:p>
            <a:endParaRPr lang="en-GB" sz="2800" dirty="0"/>
          </a:p>
          <a:p>
            <a:r>
              <a:rPr lang="en-GB" sz="2800" dirty="0"/>
              <a:t>Third-party booking sites (restaurant marketing portals) provide the opportunity to source bookings and to promote and monitor customer experiences. See for example: Opentable.com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2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Web-based applications</a:t>
            </a:r>
            <a:endParaRPr lang="en-GB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To distribute, promote, monitor and stay connected with customers and potential customers</a:t>
            </a:r>
          </a:p>
          <a:p>
            <a:r>
              <a:rPr lang="en-GB" altLang="en-US" sz="2800" dirty="0"/>
              <a:t>Includes: </a:t>
            </a:r>
          </a:p>
          <a:p>
            <a:pPr lvl="1"/>
            <a:r>
              <a:rPr lang="en-GB" altLang="en-US" sz="2400" dirty="0"/>
              <a:t>User-generated content on website such as: </a:t>
            </a:r>
            <a:r>
              <a:rPr lang="en-GB" altLang="en-US" sz="2400" dirty="0" err="1"/>
              <a:t>Tripadvisor</a:t>
            </a:r>
            <a:r>
              <a:rPr lang="en-GB" altLang="en-US" sz="2400" dirty="0"/>
              <a:t>, Facebook and Twitter, blogs, social networks, metaverse, podcasts, custom apps and RSS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77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Challenges</a:t>
            </a:r>
            <a:endParaRPr lang="en-GB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No way to govern what happens externally</a:t>
            </a:r>
          </a:p>
          <a:p>
            <a:r>
              <a:rPr lang="en-GB" sz="2800" dirty="0"/>
              <a:t>Operators constantly have to monitor</a:t>
            </a:r>
          </a:p>
          <a:p>
            <a:r>
              <a:rPr lang="en-GB" sz="2800" dirty="0"/>
              <a:t>Anything can be posted and users expect operations to do the same</a:t>
            </a:r>
          </a:p>
          <a:p>
            <a:r>
              <a:rPr lang="en-GB" sz="2800" dirty="0"/>
              <a:t>Very customer driven</a:t>
            </a:r>
          </a:p>
        </p:txBody>
      </p:sp>
    </p:spTree>
    <p:extLst>
      <p:ext uri="{BB962C8B-B14F-4D97-AF65-F5344CB8AC3E}">
        <p14:creationId xmlns:p14="http://schemas.microsoft.com/office/powerpoint/2010/main" val="42593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Essential considerations</a:t>
            </a:r>
            <a:endParaRPr lang="en-GB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Develop robust social media policy</a:t>
            </a:r>
          </a:p>
          <a:p>
            <a:r>
              <a:rPr lang="en-GB" sz="2800" dirty="0"/>
              <a:t>Follow agreed response protocol</a:t>
            </a:r>
          </a:p>
          <a:p>
            <a:r>
              <a:rPr lang="en-GB" sz="2800" dirty="0"/>
              <a:t>Encourage contributions</a:t>
            </a:r>
          </a:p>
          <a:p>
            <a:r>
              <a:rPr lang="en-GB" sz="2800" dirty="0"/>
              <a:t>Review content</a:t>
            </a:r>
          </a:p>
          <a:p>
            <a:r>
              <a:rPr lang="en-GB" sz="2800" dirty="0"/>
              <a:t>Remember legacy of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response protocol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844824"/>
            <a:ext cx="6753141" cy="4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61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A4D0-0F38-4BBB-9BE0-EC7DAC21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48680"/>
            <a:ext cx="8208912" cy="1143000"/>
          </a:xfrm>
        </p:spPr>
        <p:txBody>
          <a:bodyPr/>
          <a:lstStyle/>
          <a:p>
            <a:r>
              <a:rPr lang="en-GB" dirty="0"/>
              <a:t>Customer relationship management (CRM)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BE03-866D-4FE2-B210-C5D91E81F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CRM is an essential tool for business to:</a:t>
            </a:r>
          </a:p>
          <a:p>
            <a:pPr lvl="1"/>
            <a:r>
              <a:rPr lang="en-GB" sz="2000" dirty="0"/>
              <a:t>Manage customers’ contact information, customer relationships and retarget past customers</a:t>
            </a:r>
          </a:p>
          <a:p>
            <a:pPr lvl="1"/>
            <a:r>
              <a:rPr lang="en-GB" sz="2000" dirty="0"/>
              <a:t>Help to segment customers based on their previ­ous interactions, membership of a loyalty programme, or other demographic data</a:t>
            </a:r>
          </a:p>
          <a:p>
            <a:pPr lvl="1"/>
            <a:r>
              <a:rPr lang="en-GB" sz="2000" dirty="0"/>
              <a:t>Provide a comprehensive way to monitor email campaign data</a:t>
            </a:r>
          </a:p>
          <a:p>
            <a:endParaRPr lang="en-GB" sz="2000" dirty="0"/>
          </a:p>
          <a:p>
            <a:r>
              <a:rPr lang="en-GB" sz="2800" dirty="0"/>
              <a:t>Some CRM tools can also monitor what people are saying about the business. </a:t>
            </a:r>
          </a:p>
        </p:txBody>
      </p:sp>
    </p:spTree>
    <p:extLst>
      <p:ext uri="{BB962C8B-B14F-4D97-AF65-F5344CB8AC3E}">
        <p14:creationId xmlns:p14="http://schemas.microsoft.com/office/powerpoint/2010/main" val="293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food and beverage product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6"/>
            <a:ext cx="8199512" cy="3999657"/>
          </a:xfrm>
        </p:spPr>
        <p:txBody>
          <a:bodyPr/>
          <a:lstStyle/>
          <a:p>
            <a:r>
              <a:rPr lang="en-GB" altLang="en-US" sz="2800" dirty="0"/>
              <a:t>Is what operators construct and provide</a:t>
            </a:r>
          </a:p>
          <a:p>
            <a:r>
              <a:rPr lang="en-GB" altLang="en-US" sz="2800" dirty="0"/>
              <a:t>Marketers tend to identify the product as </a:t>
            </a:r>
            <a:r>
              <a:rPr lang="en-GB" sz="2800" dirty="0"/>
              <a:t>a central consumer concept known as:</a:t>
            </a:r>
          </a:p>
          <a:p>
            <a:pPr lvl="1"/>
            <a:r>
              <a:rPr lang="en-GB" sz="2400" dirty="0"/>
              <a:t>the </a:t>
            </a:r>
            <a:r>
              <a:rPr lang="en-GB" sz="2400" b="1" dirty="0"/>
              <a:t>core concept</a:t>
            </a:r>
          </a:p>
          <a:p>
            <a:pPr lvl="1"/>
            <a:r>
              <a:rPr lang="en-GB" sz="2400" dirty="0"/>
              <a:t>a surrounding layer of </a:t>
            </a:r>
            <a:r>
              <a:rPr lang="en-GB" sz="2400" b="1" dirty="0"/>
              <a:t>tangible features</a:t>
            </a:r>
            <a:r>
              <a:rPr lang="en-GB" sz="2400" dirty="0"/>
              <a:t>, and</a:t>
            </a:r>
          </a:p>
          <a:p>
            <a:pPr lvl="1"/>
            <a:r>
              <a:rPr lang="en-GB" sz="2400" dirty="0"/>
              <a:t>and an outer layer of </a:t>
            </a:r>
            <a:r>
              <a:rPr lang="en-GB" sz="2400" b="1" dirty="0"/>
              <a:t>augmentation</a:t>
            </a:r>
          </a:p>
        </p:txBody>
      </p:sp>
    </p:spTree>
    <p:extLst>
      <p:ext uri="{BB962C8B-B14F-4D97-AF65-F5344CB8AC3E}">
        <p14:creationId xmlns:p14="http://schemas.microsoft.com/office/powerpoint/2010/main" val="22673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EB79-8ECE-483F-8D2B-2E611E22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profitability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5687-3945-4567-BE3D-3294CABA5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Predicting outcomes is extremely imprecise, although methods used can be very sophisticated</a:t>
            </a:r>
          </a:p>
          <a:p>
            <a:r>
              <a:rPr lang="en-GB" sz="2800" dirty="0"/>
              <a:t>Applying ‘profitability on sales percentage’ approach will determine the budgeted profit but cannot be guaranteed to be correct</a:t>
            </a:r>
          </a:p>
          <a:p>
            <a:r>
              <a:rPr lang="en-GB" sz="2800" dirty="0"/>
              <a:t>Best and worst scenarios should be considered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0F2F-0ED3-40ED-8E23-5F225322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13E0-67C6-42E5-8A6E-988374C59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Fixed costs, </a:t>
            </a:r>
            <a:r>
              <a:rPr lang="en-GB" sz="2800" dirty="0"/>
              <a:t>such as rent, rates and insurance premiums, have to be paid even if there is no business </a:t>
            </a:r>
          </a:p>
          <a:p>
            <a:r>
              <a:rPr lang="en-GB" sz="2800" b="1" dirty="0"/>
              <a:t>Variable costs, </a:t>
            </a:r>
            <a:r>
              <a:rPr lang="en-GB" sz="2800" dirty="0"/>
              <a:t>such as meal ingredient and beverage costs, increase as the level of business increases </a:t>
            </a:r>
          </a:p>
          <a:p>
            <a:r>
              <a:rPr lang="en-GB" sz="2800" b="1" dirty="0"/>
              <a:t>Semi-variable costs </a:t>
            </a:r>
            <a:r>
              <a:rPr lang="en-GB" sz="2800" dirty="0"/>
              <a:t>(or stepped costs) have no direct relationship between the level of business and the variable costs</a:t>
            </a:r>
          </a:p>
        </p:txBody>
      </p:sp>
    </p:spTree>
    <p:extLst>
      <p:ext uri="{BB962C8B-B14F-4D97-AF65-F5344CB8AC3E}">
        <p14:creationId xmlns:p14="http://schemas.microsoft.com/office/powerpoint/2010/main" val="12151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E3E6-440A-425E-B31B-17EF6386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Costs, sales and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D651-4780-4EE2-B9B3-E358F8D49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Total costs </a:t>
            </a:r>
            <a:r>
              <a:rPr lang="en-GB" sz="2800" dirty="0"/>
              <a:t>are the fixed costs plus the all variable costs </a:t>
            </a:r>
          </a:p>
          <a:p>
            <a:r>
              <a:rPr lang="en-GB" sz="2800" b="1" dirty="0"/>
              <a:t>Total sales </a:t>
            </a:r>
            <a:r>
              <a:rPr lang="en-GB" sz="2800" dirty="0"/>
              <a:t>is the total cash revenue </a:t>
            </a:r>
          </a:p>
          <a:p>
            <a:r>
              <a:rPr lang="en-GB" sz="2800" b="1" dirty="0"/>
              <a:t>Break-even point </a:t>
            </a:r>
            <a:r>
              <a:rPr lang="en-GB" sz="2800" dirty="0"/>
              <a:t>is where the sales revenue exactly equals the total costs</a:t>
            </a:r>
          </a:p>
          <a:p>
            <a:r>
              <a:rPr lang="en-GB" sz="2800" b="1" dirty="0"/>
              <a:t>Net profit </a:t>
            </a:r>
            <a:r>
              <a:rPr lang="en-GB" sz="2800" dirty="0"/>
              <a:t>is sales less total costs. </a:t>
            </a:r>
          </a:p>
          <a:p>
            <a:r>
              <a:rPr lang="en-GB" sz="2800" b="1" dirty="0"/>
              <a:t>Level of safety </a:t>
            </a:r>
            <a:r>
              <a:rPr lang="en-GB" sz="2800" dirty="0"/>
              <a:t>increases when proportion of variable costs is greater than the fixed costs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607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Profitability: Break-even analysis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1844824"/>
            <a:ext cx="7416823" cy="47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92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1691-31F4-4CFC-8442-A8A79EA4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Planning the product launch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3E9C3-8F0C-4F25-A361-ED6797E0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Operationally, the new food and beverage product needs testing</a:t>
            </a:r>
          </a:p>
          <a:p>
            <a:r>
              <a:rPr lang="en-GB" sz="2800" dirty="0"/>
              <a:t>Promotional opportunities include: </a:t>
            </a:r>
          </a:p>
          <a:p>
            <a:pPr lvl="1"/>
            <a:r>
              <a:rPr lang="en-GB" sz="2000" dirty="0"/>
              <a:t>Offering the product free, or at reduced prices, to selected groups on a one-off basis (shake out events’ or ‘soft openings’)</a:t>
            </a:r>
          </a:p>
          <a:p>
            <a:pPr lvl="1"/>
            <a:r>
              <a:rPr lang="en-GB" sz="2000" dirty="0"/>
              <a:t>Introducing special offers to attract customers</a:t>
            </a:r>
          </a:p>
          <a:p>
            <a:r>
              <a:rPr lang="en-GB" sz="2800" dirty="0"/>
              <a:t>Other considerations are:</a:t>
            </a:r>
          </a:p>
          <a:p>
            <a:pPr lvl="1"/>
            <a:r>
              <a:rPr lang="en-GB" sz="2000" dirty="0"/>
              <a:t>Taking account of potential fluctuations of demand</a:t>
            </a:r>
          </a:p>
          <a:p>
            <a:pPr lvl="1"/>
            <a:r>
              <a:rPr lang="en-GB" sz="2000" dirty="0"/>
              <a:t>Delaying a launch rather than offering a sub-standard product</a:t>
            </a:r>
          </a:p>
          <a:p>
            <a:pPr lvl="1"/>
            <a:r>
              <a:rPr lang="en-GB" sz="2000" dirty="0"/>
              <a:t>Appraising the performance (covered in Chapter 9)</a:t>
            </a:r>
          </a:p>
          <a:p>
            <a:pPr marL="0" indent="0">
              <a:buNone/>
            </a:pPr>
            <a:endParaRPr lang="en-GB" sz="2800" dirty="0"/>
          </a:p>
          <a:p>
            <a:pPr lvl="1"/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7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Sales promotion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7772400" cy="4306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Short-term incentives designed to change the buying habits of customers and increase the revenue of the operation</a:t>
            </a:r>
          </a:p>
          <a:p>
            <a:pPr>
              <a:lnSpc>
                <a:spcPct val="90000"/>
              </a:lnSpc>
            </a:pPr>
            <a:endParaRPr lang="en-GB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To directly encourage the customer to purchase, often through short-term improvements in the cost–value ratio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6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Sales tactics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412360" cy="4752528"/>
          </a:xfrm>
        </p:spPr>
        <p:txBody>
          <a:bodyPr/>
          <a:lstStyle/>
          <a:p>
            <a:r>
              <a:rPr lang="en-GB" altLang="en-US" sz="2800" dirty="0"/>
              <a:t>Ensure all pricing is clear</a:t>
            </a:r>
          </a:p>
          <a:p>
            <a:r>
              <a:rPr lang="en-GB" altLang="en-US" sz="2800" dirty="0"/>
              <a:t>Never discount - package instead</a:t>
            </a:r>
          </a:p>
          <a:p>
            <a:r>
              <a:rPr lang="en-GB" altLang="en-US" sz="2800" dirty="0"/>
              <a:t>Create special promotions</a:t>
            </a:r>
          </a:p>
          <a:p>
            <a:r>
              <a:rPr lang="en-GB" altLang="en-US" sz="2800" dirty="0"/>
              <a:t>Have well trained staff so they can sell</a:t>
            </a:r>
          </a:p>
          <a:p>
            <a:r>
              <a:rPr lang="en-GB" altLang="en-US" sz="2800" dirty="0"/>
              <a:t>Apply standard customer procedures</a:t>
            </a:r>
          </a:p>
          <a:p>
            <a:r>
              <a:rPr lang="en-GB" altLang="en-US" sz="2800" dirty="0"/>
              <a:t>Seek customer loyalty and feedback</a:t>
            </a:r>
          </a:p>
          <a:p>
            <a:r>
              <a:rPr lang="en-GB" altLang="en-US" sz="2800" dirty="0"/>
              <a:t>Concentrate on promoting value</a:t>
            </a:r>
          </a:p>
          <a:p>
            <a:r>
              <a:rPr lang="en-GB" altLang="en-US" sz="2800" dirty="0"/>
              <a:t>Cash profit maximisation</a:t>
            </a:r>
          </a:p>
          <a:p>
            <a:r>
              <a:rPr lang="en-GB" altLang="en-US" sz="2800" dirty="0"/>
              <a:t>Reposition</a:t>
            </a:r>
          </a:p>
          <a:p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64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Merchandising activities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Marketing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Advertising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Point-of-sale selling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Aimed at improving profitability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Staff recognition of customer needs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Using design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Making the customer feel distinctive and unique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Making customers feel valued and encouraging loyalty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pitchFamily="18" charset="0"/>
              </a:rPr>
              <a:t>Achieving customer satisfaction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62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Personal selling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8231832" cy="4176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Staff should be able to: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Describe the food, wines and drinks on offer in an informative and appealing way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Use opportunities to promote specific items or deals when taking customer orders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Seek information in a way that promotes sales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Provide a competent service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Seek customers’ views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3362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844824"/>
            <a:ext cx="7772400" cy="4608512"/>
          </a:xfrm>
        </p:spPr>
        <p:txBody>
          <a:bodyPr/>
          <a:lstStyle/>
          <a:p>
            <a:r>
              <a:rPr lang="en-GB" sz="2800" dirty="0"/>
              <a:t>Process has to be dynamic</a:t>
            </a:r>
          </a:p>
          <a:p>
            <a:r>
              <a:rPr lang="en-GB" sz="2800" dirty="0"/>
              <a:t>Customer needs change</a:t>
            </a:r>
          </a:p>
          <a:p>
            <a:r>
              <a:rPr lang="en-GB" sz="2800" dirty="0"/>
              <a:t>Market research needs to be continual</a:t>
            </a:r>
          </a:p>
          <a:p>
            <a:r>
              <a:rPr lang="en-GB" sz="2800" dirty="0"/>
              <a:t>Need to review current concept against new ideas and concepts</a:t>
            </a:r>
          </a:p>
          <a:p>
            <a:r>
              <a:rPr lang="en-GB" sz="2800" dirty="0"/>
              <a:t>Business and product life cycles are becoming shorter</a:t>
            </a:r>
          </a:p>
          <a:p>
            <a:r>
              <a:rPr lang="en-GB" sz="2800" dirty="0"/>
              <a:t>Managing change is complex</a:t>
            </a:r>
          </a:p>
          <a:p>
            <a:r>
              <a:rPr lang="en-GB" sz="2800" dirty="0"/>
              <a:t>Businesses must have a clear vision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Consumer-product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079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ADD9-C343-4BC4-BCE5-724F0821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Core, tangible and augmented product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672B-1D11-4FC5-B175-4AB4269D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</a:t>
            </a:r>
            <a:r>
              <a:rPr lang="en-GB" sz="2800" b="1" dirty="0"/>
              <a:t>core product </a:t>
            </a:r>
            <a:r>
              <a:rPr lang="en-GB" sz="2800" dirty="0"/>
              <a:t>is, e.g. a wedding celebration</a:t>
            </a:r>
          </a:p>
          <a:p>
            <a:r>
              <a:rPr lang="en-GB" sz="2800" dirty="0"/>
              <a:t>The </a:t>
            </a:r>
            <a:r>
              <a:rPr lang="en-GB" sz="2800" b="1" dirty="0"/>
              <a:t>tangible product </a:t>
            </a:r>
            <a:r>
              <a:rPr lang="en-GB" sz="2800" dirty="0"/>
              <a:t>is a full wedding banquet</a:t>
            </a:r>
          </a:p>
          <a:p>
            <a:r>
              <a:rPr lang="en-GB" sz="2800" dirty="0"/>
              <a:t>The </a:t>
            </a:r>
            <a:r>
              <a:rPr lang="en-GB" sz="2800" b="1" dirty="0"/>
              <a:t>augmented product </a:t>
            </a:r>
            <a:r>
              <a:rPr lang="en-GB" sz="2800" dirty="0"/>
              <a:t>includes e.g. the opportunity to pay by instalments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altLang="en-US" sz="2800" dirty="0"/>
              <a:t>It is also helpful to apply this framework when developing new concepts</a:t>
            </a:r>
          </a:p>
        </p:txBody>
      </p:sp>
    </p:spTree>
    <p:extLst>
      <p:ext uri="{BB962C8B-B14F-4D97-AF65-F5344CB8AC3E}">
        <p14:creationId xmlns:p14="http://schemas.microsoft.com/office/powerpoint/2010/main" val="29289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EF72-76D7-423E-AC0F-A6D05CA8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0980B-F843-4997-9FF5-3F9CF523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2060848"/>
            <a:ext cx="7772400" cy="4320480"/>
          </a:xfrm>
        </p:spPr>
        <p:txBody>
          <a:bodyPr/>
          <a:lstStyle/>
          <a:p>
            <a:r>
              <a:rPr lang="en-GB" sz="2400" dirty="0"/>
              <a:t>Concept first put forward in the 1960s (Campbell-Smith, 1967)</a:t>
            </a:r>
          </a:p>
          <a:p>
            <a:r>
              <a:rPr lang="en-GB" sz="2400" dirty="0"/>
              <a:t>The experience concept, across a range of service industries, is often referred to as the ‘</a:t>
            </a:r>
            <a:r>
              <a:rPr lang="en-GB" sz="2400" dirty="0" err="1"/>
              <a:t>servicescape</a:t>
            </a:r>
            <a:r>
              <a:rPr lang="en-GB" sz="2400" dirty="0"/>
              <a:t>’ (first introduced by Bitner, 1992), and broadened to include social interactions (Line et al 2018)</a:t>
            </a:r>
          </a:p>
          <a:p>
            <a:r>
              <a:rPr lang="en-GB" sz="2400" dirty="0"/>
              <a:t>The ‘</a:t>
            </a:r>
            <a:r>
              <a:rPr lang="en-GB" sz="2400" dirty="0" err="1"/>
              <a:t>experiencescape</a:t>
            </a:r>
            <a:r>
              <a:rPr lang="en-GB" sz="2400" dirty="0"/>
              <a:t>’, is a holistic conceptualization consisting of social, cultural, sensory, functional and natural components that are all present in the dining experience and work together to create the overall meal experience (</a:t>
            </a:r>
            <a:r>
              <a:rPr lang="en-GB" sz="2400" dirty="0" err="1"/>
              <a:t>Pizam</a:t>
            </a:r>
            <a:r>
              <a:rPr lang="en-GB" sz="2400" dirty="0"/>
              <a:t> and </a:t>
            </a:r>
            <a:r>
              <a:rPr lang="en-GB" sz="2400" dirty="0" err="1"/>
              <a:t>Tasci</a:t>
            </a:r>
            <a:r>
              <a:rPr lang="en-GB" sz="2400" dirty="0"/>
              <a:t>, 2019)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6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five meal experience factors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916416" cy="4567808"/>
          </a:xfrm>
        </p:spPr>
        <p:txBody>
          <a:bodyPr/>
          <a:lstStyle/>
          <a:p>
            <a:pPr marL="758825" lvl="1" indent="-358775">
              <a:lnSpc>
                <a:spcPct val="90000"/>
              </a:lnSpc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Food and beverages on offer</a:t>
            </a:r>
          </a:p>
          <a:p>
            <a:pPr marL="758825" lvl="1" indent="-358775">
              <a:lnSpc>
                <a:spcPct val="90000"/>
              </a:lnSpc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Level of service</a:t>
            </a:r>
          </a:p>
          <a:p>
            <a:pPr marL="758825" lvl="1" indent="-358775">
              <a:lnSpc>
                <a:spcPct val="90000"/>
              </a:lnSpc>
              <a:buFontTx/>
              <a:buAutoNum type="arabicPeriod"/>
              <a:tabLst>
                <a:tab pos="358775" algn="l"/>
              </a:tabLst>
            </a:pPr>
            <a:r>
              <a:rPr lang="en-GB" altLang="en-US" dirty="0">
                <a:cs typeface="Times New Roman" pitchFamily="18" charset="0"/>
              </a:rPr>
              <a:t>Level of cleanliness and hygiene</a:t>
            </a:r>
          </a:p>
          <a:p>
            <a:pPr marL="758825" lvl="1" indent="-358775">
              <a:lnSpc>
                <a:spcPct val="90000"/>
              </a:lnSpc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Perceived value for money and price</a:t>
            </a:r>
          </a:p>
          <a:p>
            <a:pPr marL="758825" lvl="1" indent="-358775">
              <a:lnSpc>
                <a:spcPct val="90000"/>
              </a:lnSpc>
              <a:buFontTx/>
              <a:buAutoNum type="arabicPeriod"/>
            </a:pPr>
            <a:r>
              <a:rPr lang="en-GB" altLang="en-US" dirty="0">
                <a:cs typeface="Times New Roman" pitchFamily="18" charset="0"/>
              </a:rPr>
              <a:t>Atmosphere of the establishment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/>
              <a:t>The five elements meal experience provide a way to examine the service offer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The importance of these factors to the customer changes depending on the needs they have at the time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4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93038" cy="1143000"/>
          </a:xfrm>
        </p:spPr>
        <p:txBody>
          <a:bodyPr/>
          <a:lstStyle/>
          <a:p>
            <a:r>
              <a:rPr lang="en-GB" altLang="en-US" dirty="0"/>
              <a:t>Different meal experience rankings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844824"/>
            <a:ext cx="6480720" cy="48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Food and drink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Provision must focus on the needs and demands of the consumer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Customers construct a package to suit their own needs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Customer needs are diverse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Trying to satisfy everyone leads to satisfying no one </a:t>
            </a:r>
          </a:p>
        </p:txBody>
      </p:sp>
    </p:spTree>
    <p:extLst>
      <p:ext uri="{BB962C8B-B14F-4D97-AF65-F5344CB8AC3E}">
        <p14:creationId xmlns:p14="http://schemas.microsoft.com/office/powerpoint/2010/main" val="34547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672</TotalTime>
  <Words>1737</Words>
  <Application>Microsoft Office PowerPoint</Application>
  <PresentationFormat>On-screen Show (4:3)</PresentationFormat>
  <Paragraphs>263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Courier New</vt:lpstr>
      <vt:lpstr>Gill Sans MT</vt:lpstr>
      <vt:lpstr>Tahoma</vt:lpstr>
      <vt:lpstr>Times New Roman</vt:lpstr>
      <vt:lpstr>Wingdings</vt:lpstr>
      <vt:lpstr>Blends</vt:lpstr>
      <vt:lpstr>Food and Beverage Management The sixth edition</vt:lpstr>
      <vt:lpstr>PowerPoint Presentation</vt:lpstr>
      <vt:lpstr>Chapter 3 covers: </vt:lpstr>
      <vt:lpstr>The food and beverage product</vt:lpstr>
      <vt:lpstr>Core, tangible and augmented product </vt:lpstr>
      <vt:lpstr>The meal experience</vt:lpstr>
      <vt:lpstr>The five meal experience factors</vt:lpstr>
      <vt:lpstr>Different meal experience rankings</vt:lpstr>
      <vt:lpstr>Food and drink</vt:lpstr>
      <vt:lpstr>Level of service</vt:lpstr>
      <vt:lpstr>Service dimensions matrix</vt:lpstr>
      <vt:lpstr>Cleanliness and hygiene</vt:lpstr>
      <vt:lpstr>Price and value for money</vt:lpstr>
      <vt:lpstr>Cost to a customer is not just the price</vt:lpstr>
      <vt:lpstr>Value a personal judgement</vt:lpstr>
      <vt:lpstr>Various pricing methods</vt:lpstr>
      <vt:lpstr>Pricing objectives might include:</vt:lpstr>
      <vt:lpstr>Atmosphere</vt:lpstr>
      <vt:lpstr>Quality management</vt:lpstr>
      <vt:lpstr>Aspects of food service operations</vt:lpstr>
      <vt:lpstr>Level of service : Standards of service </vt:lpstr>
      <vt:lpstr>Level of customer service</vt:lpstr>
      <vt:lpstr>Providing customer service </vt:lpstr>
      <vt:lpstr>Customer service/resource productivity</vt:lpstr>
      <vt:lpstr>Nature of service</vt:lpstr>
      <vt:lpstr>  British Standard EN ISO 9001</vt:lpstr>
      <vt:lpstr>European Foundation for Quality (EFQM) </vt:lpstr>
      <vt:lpstr>Hospitality Assured</vt:lpstr>
      <vt:lpstr>Towards an integrated approach</vt:lpstr>
      <vt:lpstr>Service Quality Management</vt:lpstr>
      <vt:lpstr>Consumer product relationship</vt:lpstr>
      <vt:lpstr>Possible message and media</vt:lpstr>
      <vt:lpstr>Websites</vt:lpstr>
      <vt:lpstr>Websites are also platforms to:</vt:lpstr>
      <vt:lpstr>Web-based applications</vt:lpstr>
      <vt:lpstr>Challenges</vt:lpstr>
      <vt:lpstr>Essential considerations</vt:lpstr>
      <vt:lpstr>Example response protocol</vt:lpstr>
      <vt:lpstr>Customer relationship management (CRM) </vt:lpstr>
      <vt:lpstr>Estimating profitability</vt:lpstr>
      <vt:lpstr>Types of costs</vt:lpstr>
      <vt:lpstr>Costs, sales and profit</vt:lpstr>
      <vt:lpstr>Profitability: Break-even analysis </vt:lpstr>
      <vt:lpstr> Planning the product launch </vt:lpstr>
      <vt:lpstr>Sales promotion</vt:lpstr>
      <vt:lpstr>Sales tactics</vt:lpstr>
      <vt:lpstr>Merchandising activities</vt:lpstr>
      <vt:lpstr>Personal selling</vt:lpstr>
      <vt:lpstr>Consumer-product relationship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6th Edition 2022</dc:title>
  <dc:subject>FandBM 6th Chapter 3 Product Development</dc:subject>
  <dc:creator>John Cousins The Food and Beverage Training Company</dc:creator>
  <cp:keywords>Chapter 3 Product Development</cp:keywords>
  <dc:description>Presentation is copyright.  Use or adaptions must include acknowledgement of the source.  Not to be published or shared online.</dc:description>
  <cp:lastModifiedBy>John Cousins</cp:lastModifiedBy>
  <cp:revision>98</cp:revision>
  <dcterms:created xsi:type="dcterms:W3CDTF">2011-08-30T14:41:49Z</dcterms:created>
  <dcterms:modified xsi:type="dcterms:W3CDTF">2022-12-01T14:28:20Z</dcterms:modified>
  <cp:category/>
  <cp:contentStatus>Presentation is copyright.  Use or adaptions must include acknowledgement of the source.  Not to be published or shared online.</cp:contentStatus>
</cp:coreProperties>
</file>